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ndacion Wesleyana" initials="FW" lastIdx="1" clrIdx="0">
    <p:extLst>
      <p:ext uri="{19B8F6BF-5375-455C-9EA6-DF929625EA0E}">
        <p15:presenceInfo xmlns:p15="http://schemas.microsoft.com/office/powerpoint/2012/main" userId="Fundacion Wesley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5355FC-6800-4432-A33C-C67260EDD3EE}" type="datetimeFigureOut">
              <a:rPr lang="es-CO" smtClean="0"/>
              <a:t>14/05/2014</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7FF25C-5AC5-44C2-8CC8-FE01F8685E30}" type="slidenum">
              <a:rPr lang="es-CO" smtClean="0"/>
              <a:t>‹Nº›</a:t>
            </a:fld>
            <a:endParaRPr lang="es-CO"/>
          </a:p>
        </p:txBody>
      </p:sp>
    </p:spTree>
    <p:extLst>
      <p:ext uri="{BB962C8B-B14F-4D97-AF65-F5344CB8AC3E}">
        <p14:creationId xmlns:p14="http://schemas.microsoft.com/office/powerpoint/2010/main" val="9028948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E4479-1E0F-498E-9E40-0307B6896CBE}" type="datetimeFigureOut">
              <a:rPr lang="es-CO" smtClean="0"/>
              <a:t>14/05/2014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DF8C5-EB71-4F11-BD33-15FE180D57C2}" type="slidenum">
              <a:rPr lang="es-CO" smtClean="0"/>
              <a:t>‹Nº›</a:t>
            </a:fld>
            <a:endParaRPr lang="es-CO"/>
          </a:p>
        </p:txBody>
      </p:sp>
    </p:spTree>
    <p:extLst>
      <p:ext uri="{BB962C8B-B14F-4D97-AF65-F5344CB8AC3E}">
        <p14:creationId xmlns:p14="http://schemas.microsoft.com/office/powerpoint/2010/main" val="21975005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D1FDF8C5-EB71-4F11-BD33-15FE180D57C2}" type="slidenum">
              <a:rPr lang="es-CO" smtClean="0"/>
              <a:t>11</a:t>
            </a:fld>
            <a:endParaRPr lang="es-CO"/>
          </a:p>
        </p:txBody>
      </p:sp>
    </p:spTree>
    <p:extLst>
      <p:ext uri="{BB962C8B-B14F-4D97-AF65-F5344CB8AC3E}">
        <p14:creationId xmlns:p14="http://schemas.microsoft.com/office/powerpoint/2010/main" val="3698950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0501E8B-4D7B-4404-871B-DD41B6772FEF}" type="datetimeFigureOut">
              <a:rPr lang="es-CO" smtClean="0"/>
              <a:t>14/05/2014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9E11C5-8C3D-41F5-A164-BDB74AC2B892}"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30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0501E8B-4D7B-4404-871B-DD41B6772FEF}" type="datetimeFigureOut">
              <a:rPr lang="es-CO" smtClean="0"/>
              <a:t>14/05/2014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237047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0501E8B-4D7B-4404-871B-DD41B6772FEF}" type="datetimeFigureOut">
              <a:rPr lang="es-CO" smtClean="0"/>
              <a:t>14/05/2014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407489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0501E8B-4D7B-4404-871B-DD41B6772FEF}" type="datetimeFigureOut">
              <a:rPr lang="es-CO" smtClean="0"/>
              <a:t>14/05/2014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125251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501E8B-4D7B-4404-871B-DD41B6772FEF}" type="datetimeFigureOut">
              <a:rPr lang="es-CO" smtClean="0"/>
              <a:t>14/05/2014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9E11C5-8C3D-41F5-A164-BDB74AC2B892}"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9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0501E8B-4D7B-4404-871B-DD41B6772FEF}" type="datetimeFigureOut">
              <a:rPr lang="es-CO" smtClean="0"/>
              <a:t>14/05/2014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21829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0501E8B-4D7B-4404-871B-DD41B6772FEF}" type="datetimeFigureOut">
              <a:rPr lang="es-CO" smtClean="0"/>
              <a:t>14/05/2014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20409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0501E8B-4D7B-4404-871B-DD41B6772FEF}" type="datetimeFigureOut">
              <a:rPr lang="es-CO" smtClean="0"/>
              <a:t>14/05/2014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133663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501E8B-4D7B-4404-871B-DD41B6772FEF}" type="datetimeFigureOut">
              <a:rPr lang="es-CO" smtClean="0"/>
              <a:t>14/05/2014</a:t>
            </a:fld>
            <a:endParaRPr lang="es-C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O"/>
          </a:p>
        </p:txBody>
      </p:sp>
      <p:sp>
        <p:nvSpPr>
          <p:cNvPr id="9" name="Slide Number Placeholder 8"/>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202746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0501E8B-4D7B-4404-871B-DD41B6772FEF}" type="datetimeFigureOut">
              <a:rPr lang="es-CO" smtClean="0"/>
              <a:t>14/05/2014</a:t>
            </a:fld>
            <a:endParaRPr lang="es-C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09E11C5-8C3D-41F5-A164-BDB74AC2B892}" type="slidenum">
              <a:rPr lang="es-CO" smtClean="0"/>
              <a:t>‹Nº›</a:t>
            </a:fld>
            <a:endParaRPr lang="es-CO"/>
          </a:p>
        </p:txBody>
      </p:sp>
    </p:spTree>
    <p:extLst>
      <p:ext uri="{BB962C8B-B14F-4D97-AF65-F5344CB8AC3E}">
        <p14:creationId xmlns:p14="http://schemas.microsoft.com/office/powerpoint/2010/main" val="249109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501E8B-4D7B-4404-871B-DD41B6772FEF}" type="datetimeFigureOut">
              <a:rPr lang="es-CO" smtClean="0"/>
              <a:t>14/05/2014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09E11C5-8C3D-41F5-A164-BDB74AC2B892}" type="slidenum">
              <a:rPr lang="es-CO" smtClean="0"/>
              <a:t>‹Nº›</a:t>
            </a:fld>
            <a:endParaRPr lang="es-CO"/>
          </a:p>
        </p:txBody>
      </p:sp>
    </p:spTree>
    <p:extLst>
      <p:ext uri="{BB962C8B-B14F-4D97-AF65-F5344CB8AC3E}">
        <p14:creationId xmlns:p14="http://schemas.microsoft.com/office/powerpoint/2010/main" val="364050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0501E8B-4D7B-4404-871B-DD41B6772FEF}" type="datetimeFigureOut">
              <a:rPr lang="es-CO" smtClean="0"/>
              <a:t>14/05/2014</a:t>
            </a:fld>
            <a:endParaRPr lang="es-C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09E11C5-8C3D-41F5-A164-BDB74AC2B892}" type="slidenum">
              <a:rPr lang="es-CO" smtClean="0"/>
              <a:t>‹Nº›</a:t>
            </a:fld>
            <a:endParaRPr lang="es-C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5796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solidFill>
                  <a:srgbClr val="002060"/>
                </a:solidFill>
              </a:rPr>
              <a:t>El ciclo del carbono y </a:t>
            </a:r>
            <a:br>
              <a:rPr lang="es-CO" dirty="0" smtClean="0">
                <a:solidFill>
                  <a:srgbClr val="002060"/>
                </a:solidFill>
              </a:rPr>
            </a:br>
            <a:r>
              <a:rPr lang="es-CO" dirty="0" smtClean="0">
                <a:solidFill>
                  <a:srgbClr val="002060"/>
                </a:solidFill>
              </a:rPr>
              <a:t>La energía en los ecosistemas</a:t>
            </a:r>
            <a:endParaRPr lang="es-CO" dirty="0">
              <a:solidFill>
                <a:srgbClr val="002060"/>
              </a:solidFill>
            </a:endParaRPr>
          </a:p>
        </p:txBody>
      </p:sp>
      <p:sp>
        <p:nvSpPr>
          <p:cNvPr id="3" name="Subtítulo 2"/>
          <p:cNvSpPr>
            <a:spLocks noGrp="1"/>
          </p:cNvSpPr>
          <p:nvPr>
            <p:ph type="subTitle" idx="1"/>
          </p:nvPr>
        </p:nvSpPr>
        <p:spPr/>
        <p:txBody>
          <a:bodyPr/>
          <a:lstStyle/>
          <a:p>
            <a:r>
              <a:rPr lang="es-CO" dirty="0" smtClean="0">
                <a:solidFill>
                  <a:srgbClr val="002060"/>
                </a:solidFill>
              </a:rPr>
              <a:t>Preguntas tipo icfes</a:t>
            </a:r>
            <a:endParaRPr lang="es-CO" dirty="0">
              <a:solidFill>
                <a:srgbClr val="002060"/>
              </a:solidFill>
            </a:endParaRPr>
          </a:p>
        </p:txBody>
      </p:sp>
    </p:spTree>
    <p:extLst>
      <p:ext uri="{BB962C8B-B14F-4D97-AF65-F5344CB8AC3E}">
        <p14:creationId xmlns:p14="http://schemas.microsoft.com/office/powerpoint/2010/main" val="3799158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3600" dirty="0" smtClean="0">
                <a:solidFill>
                  <a:srgbClr val="C00000"/>
                </a:solidFill>
              </a:rPr>
              <a:t>5. </a:t>
            </a:r>
            <a:r>
              <a:rPr lang="es-CO" sz="3600" dirty="0" smtClean="0">
                <a:solidFill>
                  <a:srgbClr val="002060"/>
                </a:solidFill>
              </a:rPr>
              <a:t>Los animales no pueden producir su propio alimento, por lo que necesitan de otros, para obtener la energía que necesitan; por eso reciben el nombre de:</a:t>
            </a:r>
            <a:endParaRPr lang="es-CO" sz="3600" dirty="0">
              <a:solidFill>
                <a:srgbClr val="002060"/>
              </a:solidFill>
            </a:endParaRPr>
          </a:p>
        </p:txBody>
      </p:sp>
      <p:sp>
        <p:nvSpPr>
          <p:cNvPr id="3" name="Marcador de contenido 2"/>
          <p:cNvSpPr>
            <a:spLocks noGrp="1"/>
          </p:cNvSpPr>
          <p:nvPr>
            <p:ph idx="1"/>
          </p:nvPr>
        </p:nvSpPr>
        <p:spPr/>
        <p:txBody>
          <a:bodyPr>
            <a:normAutofit/>
          </a:bodyPr>
          <a:lstStyle/>
          <a:p>
            <a:endParaRPr lang="es-CO" sz="2800" dirty="0" smtClean="0"/>
          </a:p>
          <a:p>
            <a:r>
              <a:rPr lang="es-CO" sz="2800" dirty="0" smtClean="0">
                <a:solidFill>
                  <a:srgbClr val="002060"/>
                </a:solidFill>
              </a:rPr>
              <a:t>A) Productores</a:t>
            </a:r>
          </a:p>
          <a:p>
            <a:r>
              <a:rPr lang="es-CO" sz="2800" dirty="0" smtClean="0">
                <a:solidFill>
                  <a:srgbClr val="002060"/>
                </a:solidFill>
              </a:rPr>
              <a:t>B) Heterótrofos</a:t>
            </a:r>
          </a:p>
          <a:p>
            <a:r>
              <a:rPr lang="es-CO" sz="2800" dirty="0" smtClean="0">
                <a:solidFill>
                  <a:srgbClr val="002060"/>
                </a:solidFill>
              </a:rPr>
              <a:t>C) Autótrofos</a:t>
            </a:r>
          </a:p>
          <a:p>
            <a:r>
              <a:rPr lang="es-CO" sz="2800" dirty="0" smtClean="0">
                <a:solidFill>
                  <a:srgbClr val="002060"/>
                </a:solidFill>
              </a:rPr>
              <a:t>D) Generadores</a:t>
            </a:r>
            <a:endParaRPr lang="es-CO" sz="2800" dirty="0">
              <a:solidFill>
                <a:srgbClr val="002060"/>
              </a:solidFill>
            </a:endParaRPr>
          </a:p>
        </p:txBody>
      </p:sp>
    </p:spTree>
    <p:extLst>
      <p:ext uri="{BB962C8B-B14F-4D97-AF65-F5344CB8AC3E}">
        <p14:creationId xmlns:p14="http://schemas.microsoft.com/office/powerpoint/2010/main" val="1007615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CO" sz="3200" dirty="0" smtClean="0"/>
              <a:t>Respuesta: B) Heterótrofos.</a:t>
            </a:r>
          </a:p>
          <a:p>
            <a:r>
              <a:rPr lang="es-CO" sz="3200" dirty="0" smtClean="0"/>
              <a:t>Argumento: Un organismo heterótrofo es aquel que obtiene su carbono y nitrógeno de la materia orgánica de otros y también obtiene su energía de esta manera.</a:t>
            </a:r>
            <a:endParaRPr lang="es-CO" sz="3200" dirty="0"/>
          </a:p>
        </p:txBody>
      </p:sp>
      <p:sp>
        <p:nvSpPr>
          <p:cNvPr id="2" name="Marcador de pie de página 1"/>
          <p:cNvSpPr>
            <a:spLocks noGrp="1"/>
          </p:cNvSpPr>
          <p:nvPr>
            <p:ph type="ftr" sz="quarter" idx="11"/>
          </p:nvPr>
        </p:nvSpPr>
        <p:spPr>
          <a:xfrm>
            <a:off x="3686185" y="6349285"/>
            <a:ext cx="4822804" cy="475625"/>
          </a:xfrm>
        </p:spPr>
        <p:txBody>
          <a:bodyPr/>
          <a:lstStyle/>
          <a:p>
            <a:r>
              <a:rPr lang="es-CO" sz="1100" smtClean="0"/>
              <a:t>DE</a:t>
            </a:r>
            <a:r>
              <a:rPr lang="es-CO" sz="1100" dirty="0" smtClean="0"/>
              <a:t>: </a:t>
            </a:r>
            <a:r>
              <a:rPr lang="es-CO" sz="1100" dirty="0" smtClean="0"/>
              <a:t>"Cómo </a:t>
            </a:r>
            <a:r>
              <a:rPr lang="es-CO" sz="1100" dirty="0" smtClean="0"/>
              <a:t>ingresar a la universidad" José Peñaranda.</a:t>
            </a:r>
            <a:endParaRPr lang="es-CO" sz="1100" dirty="0"/>
          </a:p>
        </p:txBody>
      </p:sp>
    </p:spTree>
    <p:extLst>
      <p:ext uri="{BB962C8B-B14F-4D97-AF65-F5344CB8AC3E}">
        <p14:creationId xmlns:p14="http://schemas.microsoft.com/office/powerpoint/2010/main" val="2016646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solidFill>
                  <a:srgbClr val="C00000"/>
                </a:solidFill>
              </a:rPr>
              <a:t>1. </a:t>
            </a:r>
            <a:r>
              <a:rPr lang="es-CO" dirty="0" smtClean="0">
                <a:solidFill>
                  <a:srgbClr val="002060"/>
                </a:solidFill>
              </a:rPr>
              <a:t>La formación de glucosa a partir de CO₂ + H₂O y una fuente de energía, es denominada:</a:t>
            </a:r>
            <a:endParaRPr lang="es-CO" dirty="0">
              <a:solidFill>
                <a:srgbClr val="002060"/>
              </a:solidFill>
            </a:endParaRPr>
          </a:p>
        </p:txBody>
      </p:sp>
      <p:sp>
        <p:nvSpPr>
          <p:cNvPr id="3" name="Marcador de contenido 2"/>
          <p:cNvSpPr>
            <a:spLocks noGrp="1"/>
          </p:cNvSpPr>
          <p:nvPr>
            <p:ph idx="1"/>
          </p:nvPr>
        </p:nvSpPr>
        <p:spPr/>
        <p:txBody>
          <a:bodyPr>
            <a:normAutofit/>
          </a:bodyPr>
          <a:lstStyle/>
          <a:p>
            <a:endParaRPr lang="es-CO" sz="2800" dirty="0" smtClean="0"/>
          </a:p>
          <a:p>
            <a:r>
              <a:rPr lang="es-CO" sz="2800" dirty="0" smtClean="0">
                <a:solidFill>
                  <a:srgbClr val="002060"/>
                </a:solidFill>
              </a:rPr>
              <a:t>A) Glucólisis aeróbica</a:t>
            </a:r>
          </a:p>
          <a:p>
            <a:r>
              <a:rPr lang="es-CO" sz="2800" dirty="0" smtClean="0">
                <a:solidFill>
                  <a:srgbClr val="002060"/>
                </a:solidFill>
              </a:rPr>
              <a:t>B) Glucólisis anaeróbica</a:t>
            </a:r>
          </a:p>
          <a:p>
            <a:r>
              <a:rPr lang="es-CO" sz="2800" dirty="0" smtClean="0">
                <a:solidFill>
                  <a:srgbClr val="002060"/>
                </a:solidFill>
              </a:rPr>
              <a:t>C) Fermentación alcohólica</a:t>
            </a:r>
          </a:p>
          <a:p>
            <a:r>
              <a:rPr lang="es-CO" sz="2800" dirty="0" smtClean="0">
                <a:solidFill>
                  <a:srgbClr val="002060"/>
                </a:solidFill>
              </a:rPr>
              <a:t>D) Fotosíntesis</a:t>
            </a:r>
          </a:p>
          <a:p>
            <a:r>
              <a:rPr lang="es-CO" sz="2800" dirty="0" smtClean="0">
                <a:solidFill>
                  <a:srgbClr val="002060"/>
                </a:solidFill>
              </a:rPr>
              <a:t>E) Ciclo de Krebs</a:t>
            </a:r>
            <a:endParaRPr lang="es-CO" sz="2800" dirty="0">
              <a:solidFill>
                <a:srgbClr val="002060"/>
              </a:solidFill>
            </a:endParaRPr>
          </a:p>
        </p:txBody>
      </p:sp>
    </p:spTree>
    <p:extLst>
      <p:ext uri="{BB962C8B-B14F-4D97-AF65-F5344CB8AC3E}">
        <p14:creationId xmlns:p14="http://schemas.microsoft.com/office/powerpoint/2010/main" val="2288712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CO" sz="3200" dirty="0" smtClean="0"/>
              <a:t>Respuesta: D) Fotosíntesis.</a:t>
            </a:r>
          </a:p>
          <a:p>
            <a:r>
              <a:rPr lang="es-CO" sz="3200" dirty="0" smtClean="0"/>
              <a:t>Argumento: El proceso de producción de alimentos (en particular glucosa) a partir del CO₂ + H₂O y una fuente de energía, es conocido como la fotosíntesis, proceso exclusivo de células foto-sintetizadoras. Sin este proceso es imposible lo que conocemos con el concepto de “vida”.</a:t>
            </a:r>
          </a:p>
        </p:txBody>
      </p:sp>
    </p:spTree>
    <p:extLst>
      <p:ext uri="{BB962C8B-B14F-4D97-AF65-F5344CB8AC3E}">
        <p14:creationId xmlns:p14="http://schemas.microsoft.com/office/powerpoint/2010/main" val="1516069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solidFill>
                  <a:srgbClr val="C00000"/>
                </a:solidFill>
              </a:rPr>
              <a:t>2. </a:t>
            </a:r>
            <a:r>
              <a:rPr lang="es-CO" dirty="0" smtClean="0">
                <a:solidFill>
                  <a:srgbClr val="002060"/>
                </a:solidFill>
              </a:rPr>
              <a:t>Los vegetales son típicamente:</a:t>
            </a:r>
            <a:endParaRPr lang="es-CO" dirty="0">
              <a:solidFill>
                <a:srgbClr val="002060"/>
              </a:solidFill>
            </a:endParaRPr>
          </a:p>
        </p:txBody>
      </p:sp>
      <p:sp>
        <p:nvSpPr>
          <p:cNvPr id="3" name="Marcador de contenido 2"/>
          <p:cNvSpPr>
            <a:spLocks noGrp="1"/>
          </p:cNvSpPr>
          <p:nvPr>
            <p:ph idx="1"/>
          </p:nvPr>
        </p:nvSpPr>
        <p:spPr/>
        <p:txBody>
          <a:bodyPr>
            <a:normAutofit/>
          </a:bodyPr>
          <a:lstStyle/>
          <a:p>
            <a:endParaRPr lang="es-CO" sz="2800" dirty="0" smtClean="0"/>
          </a:p>
          <a:p>
            <a:r>
              <a:rPr lang="es-CO" sz="2800" dirty="0" smtClean="0">
                <a:solidFill>
                  <a:srgbClr val="002060"/>
                </a:solidFill>
              </a:rPr>
              <a:t>A) Parásitos</a:t>
            </a:r>
          </a:p>
          <a:p>
            <a:r>
              <a:rPr lang="es-CO" sz="2800" dirty="0" smtClean="0">
                <a:solidFill>
                  <a:srgbClr val="002060"/>
                </a:solidFill>
              </a:rPr>
              <a:t>B) Autótrofos</a:t>
            </a:r>
          </a:p>
          <a:p>
            <a:r>
              <a:rPr lang="es-CO" sz="2800" dirty="0" smtClean="0">
                <a:solidFill>
                  <a:srgbClr val="002060"/>
                </a:solidFill>
              </a:rPr>
              <a:t>C) Saprófitos</a:t>
            </a:r>
          </a:p>
          <a:p>
            <a:r>
              <a:rPr lang="es-CO" sz="2800" dirty="0" smtClean="0">
                <a:solidFill>
                  <a:srgbClr val="002060"/>
                </a:solidFill>
              </a:rPr>
              <a:t>D) Heterótrofos </a:t>
            </a:r>
          </a:p>
          <a:p>
            <a:r>
              <a:rPr lang="es-CO" sz="2800" dirty="0" smtClean="0">
                <a:solidFill>
                  <a:srgbClr val="002060"/>
                </a:solidFill>
              </a:rPr>
              <a:t>E) Simbióticos </a:t>
            </a:r>
            <a:endParaRPr lang="es-CO" sz="2800" dirty="0">
              <a:solidFill>
                <a:srgbClr val="002060"/>
              </a:solidFill>
            </a:endParaRPr>
          </a:p>
        </p:txBody>
      </p:sp>
    </p:spTree>
    <p:extLst>
      <p:ext uri="{BB962C8B-B14F-4D97-AF65-F5344CB8AC3E}">
        <p14:creationId xmlns:p14="http://schemas.microsoft.com/office/powerpoint/2010/main" val="3112959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CO" sz="3200" dirty="0" smtClean="0"/>
              <a:t>Respuesta: B) Autótrofos.</a:t>
            </a:r>
          </a:p>
          <a:p>
            <a:r>
              <a:rPr lang="es-CO" sz="3200" dirty="0" smtClean="0"/>
              <a:t>Argumento: Los vegetales son típicamente autótrofos, puesto que a partir de elementos sencillos tales como el H₂O  y el CO₂ y la captación de la energía luminosa por la clorofila y posterior transformación en energía química, elaboran sus propios alimentos. Este proceso se conoce como fotosíntesis.  </a:t>
            </a:r>
          </a:p>
          <a:p>
            <a:endParaRPr lang="es-CO" sz="3200" dirty="0"/>
          </a:p>
        </p:txBody>
      </p:sp>
    </p:spTree>
    <p:extLst>
      <p:ext uri="{BB962C8B-B14F-4D97-AF65-F5344CB8AC3E}">
        <p14:creationId xmlns:p14="http://schemas.microsoft.com/office/powerpoint/2010/main" val="845756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solidFill>
                  <a:srgbClr val="C00000"/>
                </a:solidFill>
              </a:rPr>
              <a:t>3. </a:t>
            </a:r>
            <a:r>
              <a:rPr lang="es-CO" dirty="0" smtClean="0">
                <a:solidFill>
                  <a:srgbClr val="002060"/>
                </a:solidFill>
              </a:rPr>
              <a:t>La relación que puede resumir la fotosíntesis es:</a:t>
            </a:r>
            <a:endParaRPr lang="es-CO" dirty="0">
              <a:solidFill>
                <a:srgbClr val="002060"/>
              </a:solidFill>
            </a:endParaRP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097280" y="1737360"/>
                <a:ext cx="10058400" cy="4023360"/>
              </a:xfrm>
            </p:spPr>
            <p:txBody>
              <a:bodyPr>
                <a:normAutofit/>
              </a:bodyPr>
              <a:lstStyle/>
              <a:p>
                <a:endParaRPr lang="es-CO" sz="2800" dirty="0" smtClean="0"/>
              </a:p>
              <a:p>
                <a:r>
                  <a:rPr lang="es-CO" sz="2800" dirty="0" smtClean="0">
                    <a:solidFill>
                      <a:srgbClr val="002060"/>
                    </a:solidFill>
                  </a:rPr>
                  <a:t>A) CO₂ + O₂ </a:t>
                </a:r>
                <a:r>
                  <a:rPr lang="es-CO" sz="2800" dirty="0" smtClean="0">
                    <a:solidFill>
                      <a:srgbClr val="002060"/>
                    </a:solidFill>
                    <a:sym typeface="Wingdings" panose="05000000000000000000" pitchFamily="2" charset="2"/>
                  </a:rPr>
                  <a:t> energía + H</a:t>
                </a:r>
                <a:r>
                  <a:rPr lang="es-CO" sz="2800" dirty="0" smtClean="0">
                    <a:solidFill>
                      <a:srgbClr val="002060"/>
                    </a:solidFill>
                  </a:rPr>
                  <a:t>₂O</a:t>
                </a:r>
              </a:p>
              <a:p>
                <a:r>
                  <a:rPr lang="es-CO" sz="2800" dirty="0" smtClean="0">
                    <a:solidFill>
                      <a:srgbClr val="002060"/>
                    </a:solidFill>
                  </a:rPr>
                  <a:t>B) Glucosa + O₂ </a:t>
                </a:r>
                <a:r>
                  <a:rPr lang="es-CO" sz="2800" dirty="0" smtClean="0">
                    <a:solidFill>
                      <a:srgbClr val="002060"/>
                    </a:solidFill>
                    <a:sym typeface="Wingdings" panose="05000000000000000000" pitchFamily="2" charset="2"/>
                  </a:rPr>
                  <a:t> CO</a:t>
                </a:r>
                <a:r>
                  <a:rPr lang="es-CO" sz="2800" dirty="0">
                    <a:solidFill>
                      <a:srgbClr val="002060"/>
                    </a:solidFill>
                  </a:rPr>
                  <a:t>₂</a:t>
                </a:r>
              </a:p>
              <a:p>
                <a:r>
                  <a:rPr lang="es-CO" sz="2800" dirty="0" smtClean="0">
                    <a:solidFill>
                      <a:srgbClr val="002060"/>
                    </a:solidFill>
                  </a:rPr>
                  <a:t>C) CO + luz + clorofila </a:t>
                </a:r>
                <a:r>
                  <a:rPr lang="es-CO" sz="2800" dirty="0" smtClean="0">
                    <a:solidFill>
                      <a:srgbClr val="002060"/>
                    </a:solidFill>
                    <a:sym typeface="Wingdings" panose="05000000000000000000" pitchFamily="2" charset="2"/>
                  </a:rPr>
                  <a:t> Glucosa</a:t>
                </a:r>
              </a:p>
              <a:p>
                <a:r>
                  <a:rPr lang="es-CO" sz="2800" dirty="0" smtClean="0">
                    <a:solidFill>
                      <a:srgbClr val="002060"/>
                    </a:solidFill>
                    <a:sym typeface="Wingdings" panose="05000000000000000000" pitchFamily="2" charset="2"/>
                  </a:rPr>
                  <a:t>D) CO</a:t>
                </a:r>
                <a:r>
                  <a:rPr lang="es-CO" sz="2800" dirty="0" smtClean="0">
                    <a:solidFill>
                      <a:srgbClr val="002060"/>
                    </a:solidFill>
                  </a:rPr>
                  <a:t>₂ + H₂O </a:t>
                </a:r>
                <a14:m>
                  <m:oMath xmlns:m="http://schemas.openxmlformats.org/officeDocument/2006/math">
                    <m:box>
                      <m:boxPr>
                        <m:ctrlPr>
                          <a:rPr lang="es-CO" sz="2800" i="1" smtClean="0">
                            <a:solidFill>
                              <a:srgbClr val="002060"/>
                            </a:solidFill>
                            <a:latin typeface="Cambria Math" panose="02040503050406030204" pitchFamily="18" charset="0"/>
                          </a:rPr>
                        </m:ctrlPr>
                      </m:boxPr>
                      <m:e>
                        <m:argPr>
                          <m:argSz m:val="-1"/>
                        </m:argPr>
                        <m:f>
                          <m:fPr>
                            <m:ctrlPr>
                              <a:rPr lang="es-CO" sz="2800" i="1" smtClean="0">
                                <a:solidFill>
                                  <a:srgbClr val="002060"/>
                                </a:solidFill>
                                <a:latin typeface="Cambria Math" panose="02040503050406030204" pitchFamily="18" charset="0"/>
                              </a:rPr>
                            </m:ctrlPr>
                          </m:fPr>
                          <m:num>
                            <m:r>
                              <a:rPr lang="es-CO" sz="2800" b="0" i="1" smtClean="0">
                                <a:solidFill>
                                  <a:srgbClr val="002060"/>
                                </a:solidFill>
                                <a:latin typeface="Cambria Math" panose="02040503050406030204" pitchFamily="18" charset="0"/>
                              </a:rPr>
                              <m:t>𝐿𝑢𝑧</m:t>
                            </m:r>
                          </m:num>
                          <m:den>
                            <m:r>
                              <a:rPr lang="es-CO" sz="2800" b="0" i="1" smtClean="0">
                                <a:solidFill>
                                  <a:srgbClr val="002060"/>
                                </a:solidFill>
                                <a:latin typeface="Cambria Math" panose="02040503050406030204" pitchFamily="18" charset="0"/>
                              </a:rPr>
                              <m:t>𝐶𝑙𝑜𝑟𝑜𝑓𝑖𝑙𝑎</m:t>
                            </m:r>
                            <m:r>
                              <a:rPr lang="es-CO" sz="2800" b="0" i="1" smtClean="0">
                                <a:solidFill>
                                  <a:srgbClr val="002060"/>
                                </a:solidFill>
                                <a:latin typeface="Cambria Math" panose="02040503050406030204" pitchFamily="18" charset="0"/>
                              </a:rPr>
                              <m:t> </m:t>
                            </m:r>
                          </m:den>
                        </m:f>
                        <m:r>
                          <a:rPr lang="es-CO" sz="2800" b="0" i="1" smtClean="0">
                            <a:solidFill>
                              <a:srgbClr val="002060"/>
                            </a:solidFill>
                            <a:latin typeface="Cambria Math" panose="02040503050406030204" pitchFamily="18" charset="0"/>
                          </a:rPr>
                          <m:t>&gt;</m:t>
                        </m:r>
                      </m:e>
                    </m:box>
                  </m:oMath>
                </a14:m>
                <a:r>
                  <a:rPr lang="es-CO" sz="2800" dirty="0" smtClean="0">
                    <a:solidFill>
                      <a:srgbClr val="002060"/>
                    </a:solidFill>
                  </a:rPr>
                  <a:t> Glucosa + H₂O</a:t>
                </a:r>
              </a:p>
              <a:p>
                <a:r>
                  <a:rPr lang="es-CO" sz="2800" dirty="0" smtClean="0">
                    <a:solidFill>
                      <a:srgbClr val="002060"/>
                    </a:solidFill>
                  </a:rPr>
                  <a:t>E) CO₂ + H₂O </a:t>
                </a:r>
                <a14:m>
                  <m:oMath xmlns:m="http://schemas.openxmlformats.org/officeDocument/2006/math">
                    <m:box>
                      <m:boxPr>
                        <m:ctrlPr>
                          <a:rPr lang="es-CO" sz="2800" i="1" smtClean="0">
                            <a:solidFill>
                              <a:srgbClr val="002060"/>
                            </a:solidFill>
                            <a:latin typeface="Cambria Math" panose="02040503050406030204" pitchFamily="18" charset="0"/>
                          </a:rPr>
                        </m:ctrlPr>
                      </m:boxPr>
                      <m:e>
                        <m:argPr>
                          <m:argSz m:val="-1"/>
                        </m:argPr>
                        <m:r>
                          <m:rPr>
                            <m:brk m:alnAt="63"/>
                          </m:rPr>
                          <a:rPr lang="es-CO" sz="2800" b="0" i="1" smtClean="0">
                            <a:solidFill>
                              <a:srgbClr val="002060"/>
                            </a:solidFill>
                            <a:latin typeface="Cambria Math" panose="02040503050406030204" pitchFamily="18" charset="0"/>
                          </a:rPr>
                          <m:t> </m:t>
                        </m:r>
                        <m:f>
                          <m:fPr>
                            <m:ctrlPr>
                              <a:rPr lang="es-CO" sz="2800" i="1" smtClean="0">
                                <a:solidFill>
                                  <a:srgbClr val="002060"/>
                                </a:solidFill>
                                <a:latin typeface="Cambria Math" panose="02040503050406030204" pitchFamily="18" charset="0"/>
                              </a:rPr>
                            </m:ctrlPr>
                          </m:fPr>
                          <m:num>
                            <m:r>
                              <a:rPr lang="es-CO" sz="2800" b="0" i="1" smtClean="0">
                                <a:solidFill>
                                  <a:srgbClr val="002060"/>
                                </a:solidFill>
                                <a:latin typeface="Cambria Math" panose="02040503050406030204" pitchFamily="18" charset="0"/>
                              </a:rPr>
                              <m:t>𝐿𝑢𝑧</m:t>
                            </m:r>
                          </m:num>
                          <m:den>
                            <m:r>
                              <a:rPr lang="es-CO" sz="2800" b="0" i="1" smtClean="0">
                                <a:solidFill>
                                  <a:srgbClr val="002060"/>
                                </a:solidFill>
                                <a:latin typeface="Cambria Math" panose="02040503050406030204" pitchFamily="18" charset="0"/>
                              </a:rPr>
                              <m:t>𝐶𝑙𝑜𝑟𝑜𝑓𝑖𝑙𝑎</m:t>
                            </m:r>
                          </m:den>
                        </m:f>
                      </m:e>
                    </m:box>
                  </m:oMath>
                </a14:m>
                <a:r>
                  <a:rPr lang="es-CO" sz="2800" dirty="0" smtClean="0">
                    <a:solidFill>
                      <a:srgbClr val="002060"/>
                    </a:solidFill>
                  </a:rPr>
                  <a:t>&gt; Glucosa + O₂</a:t>
                </a:r>
                <a:endParaRPr lang="es-CO" sz="2800" dirty="0">
                  <a:solidFill>
                    <a:srgbClr val="002060"/>
                  </a:solidFill>
                </a:endParaRPr>
              </a:p>
              <a:p>
                <a:endParaRPr lang="es-CO" sz="28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097280" y="1737360"/>
                <a:ext cx="10058400" cy="4023360"/>
              </a:xfrm>
              <a:blipFill rotWithShape="0">
                <a:blip r:embed="rId2"/>
                <a:stretch>
                  <a:fillRect l="-1212"/>
                </a:stretch>
              </a:blipFill>
            </p:spPr>
            <p:txBody>
              <a:bodyPr/>
              <a:lstStyle/>
              <a:p>
                <a:r>
                  <a:rPr lang="es-CO">
                    <a:noFill/>
                  </a:rPr>
                  <a:t> </a:t>
                </a:r>
              </a:p>
            </p:txBody>
          </p:sp>
        </mc:Fallback>
      </mc:AlternateContent>
    </p:spTree>
    <p:extLst>
      <p:ext uri="{BB962C8B-B14F-4D97-AF65-F5344CB8AC3E}">
        <p14:creationId xmlns:p14="http://schemas.microsoft.com/office/powerpoint/2010/main" val="3705290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fontScale="85000" lnSpcReduction="10000"/>
              </a:bodyPr>
              <a:lstStyle/>
              <a:p>
                <a:pPr lvl="0">
                  <a:buClr>
                    <a:srgbClr val="9DBFBE"/>
                  </a:buClr>
                </a:pPr>
                <a:r>
                  <a:rPr lang="es-CO" sz="3200" dirty="0" smtClean="0"/>
                  <a:t>Respuesta: E) </a:t>
                </a:r>
                <a:r>
                  <a:rPr lang="es-CO" sz="2800" dirty="0" smtClean="0">
                    <a:solidFill>
                      <a:schemeClr val="tx1">
                        <a:lumMod val="75000"/>
                        <a:lumOff val="25000"/>
                      </a:schemeClr>
                    </a:solidFill>
                  </a:rPr>
                  <a:t>CO₂ + H₂O </a:t>
                </a:r>
                <a14:m>
                  <m:oMath xmlns:m="http://schemas.openxmlformats.org/officeDocument/2006/math">
                    <m:box>
                      <m:boxPr>
                        <m:ctrlPr>
                          <a:rPr lang="es-CO" sz="2800" i="1">
                            <a:solidFill>
                              <a:schemeClr val="tx1">
                                <a:lumMod val="75000"/>
                                <a:lumOff val="25000"/>
                              </a:schemeClr>
                            </a:solidFill>
                            <a:latin typeface="Cambria Math" panose="02040503050406030204" pitchFamily="18" charset="0"/>
                          </a:rPr>
                        </m:ctrlPr>
                      </m:boxPr>
                      <m:e>
                        <m:argPr>
                          <m:argSz m:val="-1"/>
                        </m:argPr>
                        <m:r>
                          <m:rPr>
                            <m:brk m:alnAt="63"/>
                          </m:rPr>
                          <a:rPr lang="es-CO" sz="2800" i="1">
                            <a:solidFill>
                              <a:schemeClr val="tx1">
                                <a:lumMod val="75000"/>
                                <a:lumOff val="25000"/>
                              </a:schemeClr>
                            </a:solidFill>
                            <a:latin typeface="Cambria Math" panose="02040503050406030204" pitchFamily="18" charset="0"/>
                          </a:rPr>
                          <m:t> </m:t>
                        </m:r>
                        <m:f>
                          <m:fPr>
                            <m:ctrlPr>
                              <a:rPr lang="es-CO" sz="2800" i="1">
                                <a:solidFill>
                                  <a:schemeClr val="tx1">
                                    <a:lumMod val="75000"/>
                                    <a:lumOff val="25000"/>
                                  </a:schemeClr>
                                </a:solidFill>
                                <a:latin typeface="Cambria Math" panose="02040503050406030204" pitchFamily="18" charset="0"/>
                              </a:rPr>
                            </m:ctrlPr>
                          </m:fPr>
                          <m:num>
                            <m:r>
                              <a:rPr lang="es-CO" sz="2800" i="1">
                                <a:solidFill>
                                  <a:schemeClr val="tx1">
                                    <a:lumMod val="75000"/>
                                    <a:lumOff val="25000"/>
                                  </a:schemeClr>
                                </a:solidFill>
                                <a:latin typeface="Cambria Math" panose="02040503050406030204" pitchFamily="18" charset="0"/>
                              </a:rPr>
                              <m:t>𝐿𝑢𝑧</m:t>
                            </m:r>
                          </m:num>
                          <m:den>
                            <m:r>
                              <a:rPr lang="es-CO" sz="2800" i="1">
                                <a:solidFill>
                                  <a:schemeClr val="tx1">
                                    <a:lumMod val="75000"/>
                                    <a:lumOff val="25000"/>
                                  </a:schemeClr>
                                </a:solidFill>
                                <a:latin typeface="Cambria Math" panose="02040503050406030204" pitchFamily="18" charset="0"/>
                              </a:rPr>
                              <m:t>𝐶𝑙𝑜𝑟𝑜𝑓𝑖𝑙𝑎</m:t>
                            </m:r>
                          </m:den>
                        </m:f>
                      </m:e>
                    </m:box>
                  </m:oMath>
                </a14:m>
                <a:r>
                  <a:rPr lang="es-CO" sz="2800" dirty="0">
                    <a:solidFill>
                      <a:schemeClr val="tx1">
                        <a:lumMod val="75000"/>
                        <a:lumOff val="25000"/>
                      </a:schemeClr>
                    </a:solidFill>
                  </a:rPr>
                  <a:t>&gt; Glucosa + O₂</a:t>
                </a:r>
              </a:p>
              <a:p>
                <a:r>
                  <a:rPr lang="es-CO" sz="3200" dirty="0" smtClean="0"/>
                  <a:t>Argumento: En gran parte la energía solar que incide sobre la tierra se pierde, pero una vez que esta energía es atrapada por la clorofila, el proceso fotosintético es tremendamente eficiente (aproximadamente el 55%). La fotosíntesis es entonces un proceso mediante el cual algunos organismos (autótrofos) tienen la capacidad de transformar la energía luminosa (captada por la clorofila) en energía química, convirtiendo el CO₂ y el H₂O en sustancias de mayor contenido energético como los carbohidratos (glucosa en particular) con liberación de O₂. La fotosíntesis tiene dos fases: una fase luminosa y otra que ocurre la fotólisis en el agua.</a:t>
                </a:r>
                <a:endParaRPr lang="es-CO" sz="32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1152" t="-3485" r="-485" b="-1515"/>
                </a:stretch>
              </a:blipFill>
            </p:spPr>
            <p:txBody>
              <a:bodyPr/>
              <a:lstStyle/>
              <a:p>
                <a:r>
                  <a:rPr lang="es-CO">
                    <a:noFill/>
                  </a:rPr>
                  <a:t> </a:t>
                </a:r>
              </a:p>
            </p:txBody>
          </p:sp>
        </mc:Fallback>
      </mc:AlternateContent>
    </p:spTree>
    <p:extLst>
      <p:ext uri="{BB962C8B-B14F-4D97-AF65-F5344CB8AC3E}">
        <p14:creationId xmlns:p14="http://schemas.microsoft.com/office/powerpoint/2010/main" val="3760633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3342" y="394977"/>
            <a:ext cx="10058400" cy="1450757"/>
          </a:xfrm>
        </p:spPr>
        <p:txBody>
          <a:bodyPr>
            <a:noAutofit/>
          </a:bodyPr>
          <a:lstStyle/>
          <a:p>
            <a:r>
              <a:rPr lang="es-CO" sz="4000" dirty="0" smtClean="0">
                <a:solidFill>
                  <a:srgbClr val="C00000"/>
                </a:solidFill>
              </a:rPr>
              <a:t>4. </a:t>
            </a:r>
            <a:r>
              <a:rPr lang="es-CO" sz="4000" dirty="0" smtClean="0">
                <a:solidFill>
                  <a:srgbClr val="002060"/>
                </a:solidFill>
              </a:rPr>
              <a:t>Todas las bacterias son autótrofas </a:t>
            </a:r>
            <a:r>
              <a:rPr lang="es-CO" sz="4000" i="1" u="sng" dirty="0" smtClean="0">
                <a:solidFill>
                  <a:srgbClr val="002060"/>
                </a:solidFill>
              </a:rPr>
              <a:t>porque </a:t>
            </a:r>
            <a:r>
              <a:rPr lang="es-CO" sz="4000" dirty="0" smtClean="0">
                <a:solidFill>
                  <a:srgbClr val="002060"/>
                </a:solidFill>
              </a:rPr>
              <a:t>consiguen los alimentos a partir de sustancias de bajo peso molecular.</a:t>
            </a:r>
            <a:endParaRPr lang="es-CO" sz="4000" u="sng" dirty="0">
              <a:solidFill>
                <a:srgbClr val="002060"/>
              </a:solidFill>
            </a:endParaRPr>
          </a:p>
        </p:txBody>
      </p:sp>
      <p:sp>
        <p:nvSpPr>
          <p:cNvPr id="3" name="Marcador de contenido 2"/>
          <p:cNvSpPr>
            <a:spLocks noGrp="1"/>
          </p:cNvSpPr>
          <p:nvPr>
            <p:ph idx="1"/>
          </p:nvPr>
        </p:nvSpPr>
        <p:spPr/>
        <p:txBody>
          <a:bodyPr/>
          <a:lstStyle/>
          <a:p>
            <a:endParaRPr lang="es-CO" dirty="0" smtClean="0">
              <a:solidFill>
                <a:srgbClr val="002060"/>
              </a:solidFill>
            </a:endParaRPr>
          </a:p>
          <a:p>
            <a:r>
              <a:rPr lang="es-CO" sz="2800" dirty="0" smtClean="0">
                <a:solidFill>
                  <a:srgbClr val="002060"/>
                </a:solidFill>
              </a:rPr>
              <a:t>A) Cierto - Cierto con relación de causa y efecto.</a:t>
            </a:r>
          </a:p>
          <a:p>
            <a:r>
              <a:rPr lang="es-CO" sz="2800" dirty="0" smtClean="0">
                <a:solidFill>
                  <a:srgbClr val="002060"/>
                </a:solidFill>
              </a:rPr>
              <a:t>B) Cierto - Cierto sin relación de causa y efecto.</a:t>
            </a:r>
          </a:p>
          <a:p>
            <a:r>
              <a:rPr lang="es-CO" sz="2800" dirty="0" smtClean="0">
                <a:solidFill>
                  <a:srgbClr val="002060"/>
                </a:solidFill>
              </a:rPr>
              <a:t>C) Cierto - Falso</a:t>
            </a:r>
          </a:p>
          <a:p>
            <a:r>
              <a:rPr lang="es-CO" sz="2800" dirty="0" smtClean="0">
                <a:solidFill>
                  <a:srgbClr val="002060"/>
                </a:solidFill>
              </a:rPr>
              <a:t>D) Falso - Cierto</a:t>
            </a:r>
          </a:p>
          <a:p>
            <a:r>
              <a:rPr lang="es-CO" sz="2800" dirty="0" smtClean="0">
                <a:solidFill>
                  <a:srgbClr val="002060"/>
                </a:solidFill>
              </a:rPr>
              <a:t>E) Falso - Falso</a:t>
            </a:r>
            <a:endParaRPr lang="es-CO" sz="2800" dirty="0">
              <a:solidFill>
                <a:srgbClr val="002060"/>
              </a:solidFill>
            </a:endParaRPr>
          </a:p>
        </p:txBody>
      </p:sp>
    </p:spTree>
    <p:extLst>
      <p:ext uri="{BB962C8B-B14F-4D97-AF65-F5344CB8AC3E}">
        <p14:creationId xmlns:p14="http://schemas.microsoft.com/office/powerpoint/2010/main" val="55310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CO" sz="3200" dirty="0" smtClean="0"/>
              <a:t>Respuesta: La premisa es falsa y la razón es cierta, luego la respuesta es D) Falso – Cierto.</a:t>
            </a:r>
          </a:p>
          <a:p>
            <a:r>
              <a:rPr lang="es-CO" sz="3200" dirty="0" smtClean="0"/>
              <a:t>Argumento: La mayoría de bacterias son organismos heterótrofos, adaptando diferentes formas de heterotrofismo: las hay descomponedoras, saprófitas, parásitas y otras. Solamente hay algunas autótrofas como las bacterias fotosintéticas verdes.</a:t>
            </a:r>
            <a:endParaRPr lang="es-CO" sz="3200" dirty="0"/>
          </a:p>
        </p:txBody>
      </p:sp>
    </p:spTree>
    <p:extLst>
      <p:ext uri="{BB962C8B-B14F-4D97-AF65-F5344CB8AC3E}">
        <p14:creationId xmlns:p14="http://schemas.microsoft.com/office/powerpoint/2010/main" val="120821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71</TotalTime>
  <Words>463</Words>
  <Application>Microsoft Office PowerPoint</Application>
  <PresentationFormat>Panorámica</PresentationFormat>
  <Paragraphs>48</Paragraphs>
  <Slides>11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Calibri</vt:lpstr>
      <vt:lpstr>Calibri Light</vt:lpstr>
      <vt:lpstr>Cambria Math</vt:lpstr>
      <vt:lpstr>Wingdings</vt:lpstr>
      <vt:lpstr>Retrospección</vt:lpstr>
      <vt:lpstr>El ciclo del carbono y  La energía en los ecosistemas</vt:lpstr>
      <vt:lpstr>1. La formación de glucosa a partir de CO₂ + H₂O y una fuente de energía, es denominada:</vt:lpstr>
      <vt:lpstr>Presentación de PowerPoint</vt:lpstr>
      <vt:lpstr>2. Los vegetales son típicamente:</vt:lpstr>
      <vt:lpstr>Presentación de PowerPoint</vt:lpstr>
      <vt:lpstr>3. La relación que puede resumir la fotosíntesis es:</vt:lpstr>
      <vt:lpstr>Presentación de PowerPoint</vt:lpstr>
      <vt:lpstr>4. Todas las bacterias son autótrofas porque consiguen los alimentos a partir de sustancias de bajo peso molecular.</vt:lpstr>
      <vt:lpstr>Presentación de PowerPoint</vt:lpstr>
      <vt:lpstr>5. Los animales no pueden producir su propio alimento, por lo que necesitan de otros, para obtener la energía que necesitan; por eso reciben el nombre de: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ciclo del carbono y  La energía en los ecosistemas</dc:title>
  <dc:creator>Fundacion Wesleyana</dc:creator>
  <cp:lastModifiedBy>Fundacion Wesleyana</cp:lastModifiedBy>
  <cp:revision>12</cp:revision>
  <dcterms:created xsi:type="dcterms:W3CDTF">2014-05-09T03:32:13Z</dcterms:created>
  <dcterms:modified xsi:type="dcterms:W3CDTF">2014-05-15T03:27:27Z</dcterms:modified>
</cp:coreProperties>
</file>